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9a91c0eb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9a91c0eb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9a91c0eb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9a91c0eb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9a91c0eb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9a91c0eb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9a91c0eb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9a91c0eb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9a91c0eb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9a91c0e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9a91c0eb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9a91c0eb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9a91c0eb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9a91c0eb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9a91c0eb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9a91c0eb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9a91c0eb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9a91c0eb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9a91c0eb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9a91c0eb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9a91c0e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9a91c0e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9a91c0eb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9a91c0eb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9a91c0eb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9a91c0eb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9a91c0eb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9a91c0eb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9a91c0eb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9a91c0eb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9a91c0eb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9a91c0eb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9a91c0eb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9a91c0eb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9a91c0eb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9a91c0eb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9a91c0eb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9a91c0eb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9a91c0eb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9a91c0eb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9a91c0eb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9a91c0eb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9a91c0e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9a91c0e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9a91c0eb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9a91c0eb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9a91c0eb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9a91c0eb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9a91c0eb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9a91c0eb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a91c0eb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a91c0eb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9a91c0eb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9a91c0eb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9a91c0eb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9a91c0eb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9a91c0eb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9a91c0eb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9a91c0eb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9a91c0eb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9a91c0eb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9a91c0eb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9a91c0eb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9a91c0eb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9a91c0e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9a91c0e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9a91c0eb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9a91c0eb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9a91c0eb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9a91c0eb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9a91c0eb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9a91c0eb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a91c0eb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9a91c0eb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a91c0eb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9a91c0eb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9a91c0eb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9a91c0eb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9a91c0eb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9a91c0eb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9a91c0eb0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9a91c0eb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9a91c0eb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9a91c0eb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9a91c0eb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9a91c0eb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9a91c0eb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9a91c0eb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9a91c0eb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9a91c0eb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9a91c0eb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9a91c0eb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9a91c0eb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9a91c0eb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9a91c0eb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9a91c0eb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9a91c0eb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9a91c0eb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9a91c0eb0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9a91c0eb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9a91c0eb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9a91c0eb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9a91c0eb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9a91c0eb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9a91c0eb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9a91c0eb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9a91c0eb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9a91c0eb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9a91c0eb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9a91c0eb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9a91c0eb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9a91c0eb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9a91c0eb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9a91c0eb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9a91c0eb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9a91c0eb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9a91c0eb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9a91c0eb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9a91c0eb0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9a91c0eb0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9a91c0eb0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9a91c0eb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9a91c0eb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9a91c0eb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9a91c0eb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9a91c0eb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9d2eb75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9d2eb75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9d2eb75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9d2eb75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9a91c0e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9a91c0e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9d2eb75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9d2eb75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9d2eb75b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9d2eb75b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9d2eb75b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9d2eb75b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9d2eb75b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9d2eb75b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9d2eb75b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9d2eb75b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9d2eb75b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9d2eb75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9d2eb75b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9d2eb75b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9d2eb75b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9d2eb75b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a91c0eb0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a91c0eb0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9d2eb75b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9d2eb75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9a91c0eb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9a91c0eb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9d2eb75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9d2eb75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9d2eb75b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9d2eb75b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9e1ea40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9e1ea40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a1a8d05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a1a8d05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b9c27a6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b9c27a6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9a91c0eb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9a91c0eb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thispersondoesnotexist.com/" TargetMode="External"/><Relationship Id="rId4" Type="http://schemas.openxmlformats.org/officeDocument/2006/relationships/hyperlink" Target="http://thesecatsdonotexist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20" Type="http://schemas.openxmlformats.org/officeDocument/2006/relationships/hyperlink" Target="http://yann.lecun.com/exdb/mnist/" TargetMode="External"/><Relationship Id="rId11" Type="http://schemas.openxmlformats.org/officeDocument/2006/relationships/hyperlink" Target="https://arxiv.org/abs/1610.07584" TargetMode="External"/><Relationship Id="rId10" Type="http://schemas.openxmlformats.org/officeDocument/2006/relationships/hyperlink" Target="https://arxiv.org/abs/1905.08233" TargetMode="External"/><Relationship Id="rId13" Type="http://schemas.openxmlformats.org/officeDocument/2006/relationships/hyperlink" Target="http://thesecatsdonotexist.com/" TargetMode="External"/><Relationship Id="rId12" Type="http://schemas.openxmlformats.org/officeDocument/2006/relationships/hyperlink" Target="https://arxiv.org/abs/1610.07584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www.researchgate.net/figure/Latent-space-visualization-of-the-10-MNIST-digits-in-2-dimensions-of-both-N-VAE-left_fig2_324182043" TargetMode="External"/><Relationship Id="rId4" Type="http://schemas.openxmlformats.org/officeDocument/2006/relationships/hyperlink" Target="https://www.researchgate.net/figure/Latent-space-visualization-of-the-10-MNIST-digits-in-2-dimensions-of-both-N-VAE-left_fig2_324182043" TargetMode="External"/><Relationship Id="rId9" Type="http://schemas.openxmlformats.org/officeDocument/2006/relationships/hyperlink" Target="https://arxiv.org/abs/1905.08233" TargetMode="External"/><Relationship Id="rId15" Type="http://schemas.openxmlformats.org/officeDocument/2006/relationships/hyperlink" Target="https://arxiv.org/abs/1809.11096" TargetMode="External"/><Relationship Id="rId14" Type="http://schemas.openxmlformats.org/officeDocument/2006/relationships/hyperlink" Target="http://thesecatsdonotexist.com/" TargetMode="External"/><Relationship Id="rId17" Type="http://schemas.openxmlformats.org/officeDocument/2006/relationships/hyperlink" Target="https://pytorch.org/docs/stable/index.html#pytorch-documentation" TargetMode="External"/><Relationship Id="rId16" Type="http://schemas.openxmlformats.org/officeDocument/2006/relationships/hyperlink" Target="https://arxiv.org/abs/1809.11096" TargetMode="External"/><Relationship Id="rId5" Type="http://schemas.openxmlformats.org/officeDocument/2006/relationships/hyperlink" Target="https://arxiv.org/abs/1912.04958" TargetMode="External"/><Relationship Id="rId19" Type="http://schemas.openxmlformats.org/officeDocument/2006/relationships/hyperlink" Target="http://yann.lecun.com/exdb/mnist/" TargetMode="External"/><Relationship Id="rId6" Type="http://schemas.openxmlformats.org/officeDocument/2006/relationships/hyperlink" Target="https://arxiv.org/abs/1912.04958" TargetMode="External"/><Relationship Id="rId18" Type="http://schemas.openxmlformats.org/officeDocument/2006/relationships/hyperlink" Target="https://pytorch.org/docs/stable/index.html#pytorch-documentation" TargetMode="External"/><Relationship Id="rId7" Type="http://schemas.openxmlformats.org/officeDocument/2006/relationships/hyperlink" Target="https://arxiv.org/abs/1903.07291" TargetMode="External"/><Relationship Id="rId8" Type="http://schemas.openxmlformats.org/officeDocument/2006/relationships/hyperlink" Target="https://arxiv.org/abs/1903.07291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/>
        </p:nvSpPr>
        <p:spPr>
          <a:xfrm>
            <a:off x="0" y="0"/>
            <a:ext cx="485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https://www.thispersondoesnotexist.com/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http://thesecatsdonotexist.com/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4"/>
          <p:cNvSpPr txBox="1"/>
          <p:nvPr/>
        </p:nvSpPr>
        <p:spPr>
          <a:xfrm>
            <a:off x="996800" y="503725"/>
            <a:ext cx="574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https://thegradient.pub/state-of-ml-frameworks-2019-pytorch-dominates-research-tensorflow-dominates-industry/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5"/>
          <p:cNvSpPr txBox="1"/>
          <p:nvPr/>
        </p:nvSpPr>
        <p:spPr>
          <a:xfrm>
            <a:off x="461600" y="494875"/>
            <a:ext cx="8440500" cy="4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All of the resources cited in Course 1 Week 1, in one place. You are encouraged to explore these papers/sites if they interest you! They are listed in the order they appear in the lessons.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From the videos: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Hyperspherical Variational Auto-Encoders (Davidson, Falorsi, De Cao, Kipf, and Tomczak, 2018):</a:t>
            </a: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https://www.researchgate.net/figure/Latent-space-visualization-of-the-10-MNIST-digits-in-2-dimensions-of-both-N-VAE-left_fig2_324182043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Analyzing and Improving the Image Quality of StyleGAN (Karras et al., 2020):</a:t>
            </a: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100" u="sng">
                <a:solidFill>
                  <a:schemeClr val="hlink"/>
                </a:solidFill>
                <a:hlinkClick r:id="rId6"/>
              </a:rPr>
              <a:t>https://arxiv.org/abs/1912.04958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Semantic Image Synthesis with Spatially-Adaptive Normalization (Park, Liu, Wang, and Zhu, 2019):</a:t>
            </a: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100" u="sng">
                <a:solidFill>
                  <a:schemeClr val="hlink"/>
                </a:solidFill>
                <a:hlinkClick r:id="rId8"/>
              </a:rPr>
              <a:t>https://arxiv.org/abs/1903.07291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Few-shot Adversarial Learning of Realistic Neural Talking Head Models (Zakharov, Shysheya, Burkov, and Lempitsky, 2019):</a:t>
            </a: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100" u="sng">
                <a:solidFill>
                  <a:schemeClr val="hlink"/>
                </a:solidFill>
                <a:hlinkClick r:id="rId10"/>
              </a:rPr>
              <a:t>https://arxiv.org/abs/1905.08233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Learning a Probabilistic Latent Space of Object Shapes via 3D Generative-Adversarial Modeling (Wu, Zhang, Xue, Freeman, and Tenenbaum, 2017):</a:t>
            </a: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100" u="sng">
                <a:solidFill>
                  <a:schemeClr val="hlink"/>
                </a:solidFill>
                <a:hlinkClick r:id="rId12"/>
              </a:rPr>
              <a:t>https://arxiv.org/abs/1610.07584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These Cats Do Not Exist (Glover and Mott, 2019):</a:t>
            </a: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100" u="sng">
                <a:solidFill>
                  <a:schemeClr val="hlink"/>
                </a:solidFill>
                <a:hlinkClick r:id="rId14"/>
              </a:rPr>
              <a:t>http://thesecatsdonotexist.com/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From the notebooks: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Large Scale GAN Training for High Fidelity Natural Image Synthesis (Brock, Donahue, and Simonyan, 2019):</a:t>
            </a: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100" u="sng">
                <a:solidFill>
                  <a:schemeClr val="hlink"/>
                </a:solidFill>
                <a:hlinkClick r:id="rId16"/>
              </a:rPr>
              <a:t>https://arxiv.org/abs/1809.11096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PyTorch Documentation:</a:t>
            </a: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100" u="sng">
                <a:solidFill>
                  <a:schemeClr val="hlink"/>
                </a:solidFill>
                <a:hlinkClick r:id="rId18"/>
              </a:rPr>
              <a:t>https://pytorch.org/docs/stable/index.html#pytorch-documentation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MNIST Database:</a:t>
            </a: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100" u="sng">
                <a:solidFill>
                  <a:schemeClr val="hlink"/>
                </a:solidFill>
                <a:hlinkClick r:id="rId20"/>
              </a:rPr>
              <a:t>http://yann.lecun.com/exdb/mnist/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6"/>
          <p:cNvSpPr txBox="1"/>
          <p:nvPr/>
        </p:nvSpPr>
        <p:spPr>
          <a:xfrm>
            <a:off x="0" y="0"/>
            <a:ext cx="8751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Works Cited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 of the resources cited in Course 1 Week 2, in one place. You are encouraged to explore these papers/sites if they interest you—for this week, both papers have been included as optional readings! They are listed in the order they appear in the lessons.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From the videos: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Deconvolution and Checkerboard Artifacts (Odena et al., 2016): http://doi.org/10.23915/distill.00003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From the notebook: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Unsupervised Representation Learning with Deep Convolutional Generative Adversarial Networks (Radford, Metz, and Chintala, 2016): https://arxiv.org/abs/1511.06434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MNIST Database: http://yann.lecun.com/exdb/mnist/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